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22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4E163F-BDF1-46C7-B424-9707BBC788A2}" v="33" dt="2021-02-02T09:01:27.486"/>
    <p1510:client id="{6264E1EF-540A-6E8C-CC03-730FD74D8747}" v="1236" dt="2021-02-03T17:29:21.776"/>
    <p1510:client id="{E257D1FB-C323-859F-B9E7-287AE78C0EE8}" v="594" dt="2021-02-04T07:18:43.3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21446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17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87862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34545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97622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2/19/2021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5037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2/19/2021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2340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2/19/2021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11297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41830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05928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64528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2/19/2021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5786840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sv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t="-6000" b="-6000"/>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1557618" y="875833"/>
            <a:ext cx="9144000" cy="2387600"/>
          </a:xfrm>
        </p:spPr>
        <p:txBody>
          <a:bodyPr/>
          <a:lstStyle/>
          <a:p>
            <a:r>
              <a:rPr lang="pl-PL" b="1" dirty="0">
                <a:solidFill>
                  <a:srgbClr val="AB2222"/>
                </a:solidFill>
                <a:latin typeface="Times New Roman"/>
                <a:ea typeface="+mj-lt"/>
                <a:cs typeface="+mj-lt"/>
              </a:rPr>
              <a:t>Międzynarodowy Dzień </a:t>
            </a:r>
            <a:endParaRPr lang="pl-PL" b="1">
              <a:solidFill>
                <a:srgbClr val="AB2222"/>
              </a:solidFill>
              <a:latin typeface="Times New Roman"/>
              <a:cs typeface="Calibri Light"/>
            </a:endParaRPr>
          </a:p>
        </p:txBody>
      </p:sp>
      <p:sp>
        <p:nvSpPr>
          <p:cNvPr id="3" name="Podtytuł 2"/>
          <p:cNvSpPr>
            <a:spLocks noGrp="1"/>
          </p:cNvSpPr>
          <p:nvPr>
            <p:ph type="subTitle" idx="1"/>
          </p:nvPr>
        </p:nvSpPr>
        <p:spPr>
          <a:xfrm>
            <a:off x="1434353" y="3041743"/>
            <a:ext cx="9144000" cy="1655762"/>
          </a:xfrm>
        </p:spPr>
        <p:txBody>
          <a:bodyPr vert="horz" lIns="91440" tIns="45720" rIns="91440" bIns="45720" rtlCol="0" anchor="t">
            <a:normAutofit/>
          </a:bodyPr>
          <a:lstStyle/>
          <a:p>
            <a:r>
              <a:rPr lang="pl-PL" sz="2600" b="1" i="1" dirty="0">
                <a:latin typeface="Times New Roman"/>
                <a:cs typeface="Calibri"/>
              </a:rPr>
              <a:t>21 lutego</a:t>
            </a:r>
            <a:endParaRPr lang="pl-PL" sz="2600" b="1" i="1">
              <a:cs typeface="Calibri"/>
            </a:endParaRPr>
          </a:p>
        </p:txBody>
      </p:sp>
      <p:sp>
        <p:nvSpPr>
          <p:cNvPr id="5" name="pole tekstowe 4">
            <a:extLst>
              <a:ext uri="{FF2B5EF4-FFF2-40B4-BE49-F238E27FC236}">
                <a16:creationId xmlns:a16="http://schemas.microsoft.com/office/drawing/2014/main" id="{F770CFA7-C60E-4474-BF5D-5F708880E68F}"/>
              </a:ext>
            </a:extLst>
          </p:cNvPr>
          <p:cNvSpPr txBox="1"/>
          <p:nvPr/>
        </p:nvSpPr>
        <p:spPr>
          <a:xfrm>
            <a:off x="10055598" y="6492128"/>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b="1" dirty="0">
                <a:latin typeface="Times New Roman"/>
                <a:cs typeface="Calibri"/>
              </a:rPr>
              <a:t>Paweł Głowacki 8A</a:t>
            </a:r>
          </a:p>
        </p:txBody>
      </p:sp>
      <p:sp>
        <p:nvSpPr>
          <p:cNvPr id="6" name="pole tekstowe 5">
            <a:extLst>
              <a:ext uri="{FF2B5EF4-FFF2-40B4-BE49-F238E27FC236}">
                <a16:creationId xmlns:a16="http://schemas.microsoft.com/office/drawing/2014/main" id="{5AB7BE14-BA91-440B-8330-CE5C08DEEBA1}"/>
              </a:ext>
            </a:extLst>
          </p:cNvPr>
          <p:cNvSpPr txBox="1"/>
          <p:nvPr/>
        </p:nvSpPr>
        <p:spPr>
          <a:xfrm>
            <a:off x="2951701" y="3479101"/>
            <a:ext cx="6564405"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pl-PL" sz="6000" b="1" dirty="0">
                <a:solidFill>
                  <a:schemeClr val="bg1"/>
                </a:solidFill>
                <a:latin typeface="Times New Roman"/>
              </a:rPr>
              <a:t>Języka Ojczystego</a:t>
            </a:r>
            <a:endParaRPr lang="pl-PL" sz="6000" dirty="0">
              <a:solidFill>
                <a:schemeClr val="bg1"/>
              </a:solidFill>
            </a:endParaRPr>
          </a:p>
        </p:txBody>
      </p:sp>
    </p:spTree>
    <p:extLst>
      <p:ext uri="{BB962C8B-B14F-4D97-AF65-F5344CB8AC3E}">
        <p14:creationId xmlns:p14="http://schemas.microsoft.com/office/powerpoint/2010/main" val="650317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t="-6000" b="-6000"/>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1524723" y="-720462"/>
            <a:ext cx="9144000" cy="2387600"/>
          </a:xfrm>
        </p:spPr>
        <p:txBody>
          <a:bodyPr>
            <a:normAutofit/>
          </a:bodyPr>
          <a:lstStyle/>
          <a:p>
            <a:r>
              <a:rPr lang="pl-PL" dirty="0">
                <a:latin typeface="Times New Roman"/>
                <a:cs typeface="Calibri Light"/>
              </a:rPr>
              <a:t>Historia języka polskiego</a:t>
            </a:r>
            <a:endParaRPr lang="pl-PL" dirty="0">
              <a:latin typeface="Footlight MT Light"/>
              <a:cs typeface="Calibri Light"/>
            </a:endParaRPr>
          </a:p>
        </p:txBody>
      </p:sp>
      <p:sp>
        <p:nvSpPr>
          <p:cNvPr id="3" name="Podtytuł 2"/>
          <p:cNvSpPr>
            <a:spLocks noGrp="1"/>
          </p:cNvSpPr>
          <p:nvPr>
            <p:ph type="subTitle" idx="1"/>
          </p:nvPr>
        </p:nvSpPr>
        <p:spPr>
          <a:xfrm>
            <a:off x="392206" y="3557214"/>
            <a:ext cx="5513293" cy="1745409"/>
          </a:xfrm>
        </p:spPr>
        <p:txBody>
          <a:bodyPr vert="horz" lIns="91440" tIns="45720" rIns="91440" bIns="45720" rtlCol="0" anchor="t">
            <a:normAutofit/>
          </a:bodyPr>
          <a:lstStyle/>
          <a:p>
            <a:r>
              <a:rPr lang="pl-PL" sz="2800" b="1" dirty="0">
                <a:latin typeface="Times New Roman"/>
                <a:ea typeface="+mn-lt"/>
                <a:cs typeface="+mn-lt"/>
              </a:rPr>
              <a:t>Język polski powstał z zachodniego wariantu języka prasłowiańskiego i wywodzi się z języka praindoeuropejskiego.</a:t>
            </a:r>
            <a:endParaRPr lang="pl-PL" b="1">
              <a:latin typeface="Times New Roman"/>
              <a:cs typeface="Times New Roman"/>
            </a:endParaRPr>
          </a:p>
        </p:txBody>
      </p:sp>
      <p:sp>
        <p:nvSpPr>
          <p:cNvPr id="5" name="Prostokąt 4">
            <a:extLst>
              <a:ext uri="{FF2B5EF4-FFF2-40B4-BE49-F238E27FC236}">
                <a16:creationId xmlns:a16="http://schemas.microsoft.com/office/drawing/2014/main" id="{CA4DAB4B-7B61-4346-B6F4-B77BBE36FA3F}"/>
              </a:ext>
            </a:extLst>
          </p:cNvPr>
          <p:cNvSpPr/>
          <p:nvPr/>
        </p:nvSpPr>
        <p:spPr>
          <a:xfrm>
            <a:off x="6759389" y="3072653"/>
            <a:ext cx="2319617" cy="3731558"/>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pl-PL"/>
          </a:p>
        </p:txBody>
      </p:sp>
      <p:pic>
        <p:nvPicPr>
          <p:cNvPr id="6" name="Obraz 6" descr="Obraz zawierający tekst&#10;&#10;Opis wygenerowany automatycznie">
            <a:extLst>
              <a:ext uri="{FF2B5EF4-FFF2-40B4-BE49-F238E27FC236}">
                <a16:creationId xmlns:a16="http://schemas.microsoft.com/office/drawing/2014/main" id="{2B4B0D4B-C950-402C-AA34-DB81320D1041}"/>
              </a:ext>
            </a:extLst>
          </p:cNvPr>
          <p:cNvPicPr>
            <a:picLocks noChangeAspect="1"/>
          </p:cNvPicPr>
          <p:nvPr/>
        </p:nvPicPr>
        <p:blipFill>
          <a:blip r:embed="rId3"/>
          <a:stretch>
            <a:fillRect/>
          </a:stretch>
        </p:blipFill>
        <p:spPr>
          <a:xfrm>
            <a:off x="6874808" y="3130362"/>
            <a:ext cx="2095500" cy="3600450"/>
          </a:xfrm>
          <a:prstGeom prst="rect">
            <a:avLst/>
          </a:prstGeom>
        </p:spPr>
      </p:pic>
      <p:sp>
        <p:nvSpPr>
          <p:cNvPr id="7" name="pole tekstowe 6">
            <a:extLst>
              <a:ext uri="{FF2B5EF4-FFF2-40B4-BE49-F238E27FC236}">
                <a16:creationId xmlns:a16="http://schemas.microsoft.com/office/drawing/2014/main" id="{B31854C2-2DAA-4868-83CD-1D1B52E1E6B0}"/>
              </a:ext>
            </a:extLst>
          </p:cNvPr>
          <p:cNvSpPr txBox="1"/>
          <p:nvPr/>
        </p:nvSpPr>
        <p:spPr>
          <a:xfrm>
            <a:off x="9237569" y="3432922"/>
            <a:ext cx="2631142"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000" b="1" dirty="0">
                <a:latin typeface="Times New Roman"/>
                <a:ea typeface="+mn-lt"/>
                <a:cs typeface="+mn-lt"/>
              </a:rPr>
              <a:t>Najstarszy druk w języku polskim wydany w 1475 roku we Wrocławiu</a:t>
            </a:r>
            <a:endParaRPr lang="pl-PL" sz="2000" b="1" u="sng">
              <a:latin typeface="Times New Roman"/>
              <a:cs typeface="Calibri"/>
            </a:endParaRPr>
          </a:p>
        </p:txBody>
      </p:sp>
    </p:spTree>
    <p:extLst>
      <p:ext uri="{BB962C8B-B14F-4D97-AF65-F5344CB8AC3E}">
        <p14:creationId xmlns:p14="http://schemas.microsoft.com/office/powerpoint/2010/main" val="8884516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t="-6000" b="-6000"/>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1524723" y="216494"/>
            <a:ext cx="9144000" cy="2387600"/>
          </a:xfrm>
        </p:spPr>
        <p:txBody>
          <a:bodyPr/>
          <a:lstStyle/>
          <a:p>
            <a:r>
              <a:rPr lang="pl-PL" sz="4800" dirty="0">
                <a:latin typeface="Times New Roman"/>
                <a:cs typeface="Calibri Light"/>
              </a:rPr>
              <a:t>Najczęstsze błędy językowe popełniane przez Polaków </a:t>
            </a:r>
          </a:p>
        </p:txBody>
      </p:sp>
      <p:pic>
        <p:nvPicPr>
          <p:cNvPr id="11" name="Obraz 11" descr="Obraz zawierający kubek, przód, siedzi, kufel&#10;&#10;Opis wygenerowany automatycznie">
            <a:extLst>
              <a:ext uri="{FF2B5EF4-FFF2-40B4-BE49-F238E27FC236}">
                <a16:creationId xmlns:a16="http://schemas.microsoft.com/office/drawing/2014/main" id="{E224B4C9-3ABD-400E-8831-3ADAA32DC859}"/>
              </a:ext>
            </a:extLst>
          </p:cNvPr>
          <p:cNvPicPr>
            <a:picLocks noChangeAspect="1"/>
          </p:cNvPicPr>
          <p:nvPr/>
        </p:nvPicPr>
        <p:blipFill>
          <a:blip r:embed="rId3"/>
          <a:stretch>
            <a:fillRect/>
          </a:stretch>
        </p:blipFill>
        <p:spPr>
          <a:xfrm>
            <a:off x="1799303" y="4656631"/>
            <a:ext cx="8802328" cy="2915609"/>
          </a:xfrm>
          <a:prstGeom prst="rect">
            <a:avLst/>
          </a:prstGeom>
        </p:spPr>
      </p:pic>
      <p:sp>
        <p:nvSpPr>
          <p:cNvPr id="12" name="pole tekstowe 11">
            <a:extLst>
              <a:ext uri="{FF2B5EF4-FFF2-40B4-BE49-F238E27FC236}">
                <a16:creationId xmlns:a16="http://schemas.microsoft.com/office/drawing/2014/main" id="{697A3B08-5FEE-4284-BF73-EE136850E696}"/>
              </a:ext>
            </a:extLst>
          </p:cNvPr>
          <p:cNvSpPr txBox="1"/>
          <p:nvPr/>
        </p:nvSpPr>
        <p:spPr>
          <a:xfrm>
            <a:off x="5014760" y="4842695"/>
            <a:ext cx="2374489"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pl-PL" sz="2400" b="1" dirty="0">
                <a:latin typeface="Times New Roman"/>
                <a:cs typeface="Calibri"/>
              </a:rPr>
              <a:t>"WŁANCZAĆ"</a:t>
            </a:r>
          </a:p>
        </p:txBody>
      </p:sp>
      <p:sp>
        <p:nvSpPr>
          <p:cNvPr id="14" name="pole tekstowe 13">
            <a:extLst>
              <a:ext uri="{FF2B5EF4-FFF2-40B4-BE49-F238E27FC236}">
                <a16:creationId xmlns:a16="http://schemas.microsoft.com/office/drawing/2014/main" id="{518DFDE7-0549-4000-AC53-E22992CA248E}"/>
              </a:ext>
            </a:extLst>
          </p:cNvPr>
          <p:cNvSpPr txBox="1"/>
          <p:nvPr/>
        </p:nvSpPr>
        <p:spPr>
          <a:xfrm>
            <a:off x="5073859" y="3351770"/>
            <a:ext cx="2306172" cy="16004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1400" b="1" dirty="0">
                <a:latin typeface="Times New Roman"/>
                <a:ea typeface="+mn-lt"/>
                <a:cs typeface="+mn-lt"/>
              </a:rPr>
              <a:t>Tę niepoprawną postać słyszy się na polskich ulicach tak często, że niektórzy językoznawcy sugerują już zaakceptowanie obu form jako obocznych.</a:t>
            </a:r>
            <a:endParaRPr lang="pl-PL" sz="1400" b="1">
              <a:latin typeface="Times New Roman"/>
              <a:cs typeface="Calibri"/>
            </a:endParaRPr>
          </a:p>
        </p:txBody>
      </p:sp>
      <p:sp>
        <p:nvSpPr>
          <p:cNvPr id="15" name="pole tekstowe 14">
            <a:extLst>
              <a:ext uri="{FF2B5EF4-FFF2-40B4-BE49-F238E27FC236}">
                <a16:creationId xmlns:a16="http://schemas.microsoft.com/office/drawing/2014/main" id="{1E9A821D-EB40-4B2E-8670-EAD969112739}"/>
              </a:ext>
            </a:extLst>
          </p:cNvPr>
          <p:cNvSpPr txBox="1"/>
          <p:nvPr/>
        </p:nvSpPr>
        <p:spPr>
          <a:xfrm>
            <a:off x="2886635" y="5139017"/>
            <a:ext cx="192517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pl-PL" sz="2400" b="1" dirty="0">
                <a:latin typeface="Times New Roman"/>
                <a:cs typeface="Times New Roman"/>
              </a:rPr>
              <a:t>"WZIĄĆ"</a:t>
            </a:r>
            <a:endParaRPr lang="pl-PL" sz="2400" dirty="0">
              <a:latin typeface="Times New Roman"/>
              <a:cs typeface="Times New Roman"/>
            </a:endParaRPr>
          </a:p>
        </p:txBody>
      </p:sp>
      <p:sp>
        <p:nvSpPr>
          <p:cNvPr id="16" name="pole tekstowe 15">
            <a:extLst>
              <a:ext uri="{FF2B5EF4-FFF2-40B4-BE49-F238E27FC236}">
                <a16:creationId xmlns:a16="http://schemas.microsoft.com/office/drawing/2014/main" id="{9E9D36A4-7409-4851-A3BA-71E66471FFCC}"/>
              </a:ext>
            </a:extLst>
          </p:cNvPr>
          <p:cNvSpPr txBox="1"/>
          <p:nvPr/>
        </p:nvSpPr>
        <p:spPr>
          <a:xfrm>
            <a:off x="2782982" y="3388098"/>
            <a:ext cx="2115671" cy="18158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1600" b="1" dirty="0">
                <a:latin typeface="Times New Roman"/>
                <a:ea typeface="+mn-lt"/>
                <a:cs typeface="+mn-lt"/>
              </a:rPr>
              <a:t>W pełni zasłużone drugie miejsce na podium. Forma „wziąść” jest niepoprawna. Mówimy i piszemy wyłącznie „wziąć”. </a:t>
            </a:r>
            <a:endParaRPr lang="pl-PL" sz="1600" b="1">
              <a:latin typeface="Times New Roman"/>
              <a:cs typeface="Times New Roman"/>
            </a:endParaRPr>
          </a:p>
        </p:txBody>
      </p:sp>
      <p:sp>
        <p:nvSpPr>
          <p:cNvPr id="17" name="pole tekstowe 16">
            <a:extLst>
              <a:ext uri="{FF2B5EF4-FFF2-40B4-BE49-F238E27FC236}">
                <a16:creationId xmlns:a16="http://schemas.microsoft.com/office/drawing/2014/main" id="{BFFB988F-3B00-4DB3-BD71-90E9043A93D1}"/>
              </a:ext>
            </a:extLst>
          </p:cNvPr>
          <p:cNvSpPr txBox="1"/>
          <p:nvPr/>
        </p:nvSpPr>
        <p:spPr>
          <a:xfrm>
            <a:off x="7744384" y="3822327"/>
            <a:ext cx="2563906"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1500" b="1" dirty="0">
                <a:latin typeface="Times New Roman"/>
                <a:ea typeface="+mn-lt"/>
                <a:cs typeface="+mn-lt"/>
              </a:rPr>
              <a:t>Trzecie miejsce na podium zajmuje niepozorny czasownik „kupować”. Często spotykaną i niepoprawną jego formą jest „kupywać”</a:t>
            </a:r>
            <a:endParaRPr lang="pl-PL" sz="1500">
              <a:latin typeface="Calibri"/>
              <a:cs typeface="Calibri"/>
            </a:endParaRPr>
          </a:p>
        </p:txBody>
      </p:sp>
      <p:sp>
        <p:nvSpPr>
          <p:cNvPr id="18" name="pole tekstowe 17">
            <a:extLst>
              <a:ext uri="{FF2B5EF4-FFF2-40B4-BE49-F238E27FC236}">
                <a16:creationId xmlns:a16="http://schemas.microsoft.com/office/drawing/2014/main" id="{1FB4ED3D-872A-4142-95ED-28754908837A}"/>
              </a:ext>
            </a:extLst>
          </p:cNvPr>
          <p:cNvSpPr txBox="1"/>
          <p:nvPr/>
        </p:nvSpPr>
        <p:spPr>
          <a:xfrm>
            <a:off x="7808819" y="5455584"/>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pl-PL" sz="2400" b="1" dirty="0">
                <a:latin typeface="Times New Roman"/>
                <a:cs typeface="Calibri"/>
              </a:rPr>
              <a:t>"KUPYWAĆ"</a:t>
            </a:r>
            <a:endParaRPr lang="pl-PL" sz="2000" b="1" dirty="0">
              <a:latin typeface="Times New Roman"/>
              <a:cs typeface="Calibri"/>
            </a:endParaRPr>
          </a:p>
        </p:txBody>
      </p:sp>
      <p:pic>
        <p:nvPicPr>
          <p:cNvPr id="19" name="Grafika 19" descr="Wykrzyknik z wypełnieniem pełnym">
            <a:extLst>
              <a:ext uri="{FF2B5EF4-FFF2-40B4-BE49-F238E27FC236}">
                <a16:creationId xmlns:a16="http://schemas.microsoft.com/office/drawing/2014/main" id="{6121715D-AE2F-406A-90AC-D7DCA8F7D85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238565" y="215153"/>
            <a:ext cx="5497605" cy="5497605"/>
          </a:xfrm>
          <a:prstGeom prst="rect">
            <a:avLst/>
          </a:prstGeom>
        </p:spPr>
      </p:pic>
      <p:pic>
        <p:nvPicPr>
          <p:cNvPr id="13" name="Grafika 19" descr="Wykrzyknik z wypełnieniem pełnym">
            <a:extLst>
              <a:ext uri="{FF2B5EF4-FFF2-40B4-BE49-F238E27FC236}">
                <a16:creationId xmlns:a16="http://schemas.microsoft.com/office/drawing/2014/main" id="{AB295D9C-922F-4A7A-89FD-33C98FB9445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454525" y="327211"/>
            <a:ext cx="5497605" cy="5497605"/>
          </a:xfrm>
          <a:prstGeom prst="rect">
            <a:avLst/>
          </a:prstGeom>
        </p:spPr>
      </p:pic>
    </p:spTree>
    <p:extLst>
      <p:ext uri="{BB962C8B-B14F-4D97-AF65-F5344CB8AC3E}">
        <p14:creationId xmlns:p14="http://schemas.microsoft.com/office/powerpoint/2010/main" val="471890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t="-6000" b="-6000"/>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1474839" y="-249454"/>
            <a:ext cx="9144000" cy="2387600"/>
          </a:xfrm>
        </p:spPr>
        <p:txBody>
          <a:bodyPr/>
          <a:lstStyle/>
          <a:p>
            <a:r>
              <a:rPr lang="pl-PL" b="1" dirty="0">
                <a:latin typeface="Times New Roman"/>
                <a:cs typeface="Calibri Light"/>
              </a:rPr>
              <a:t>Język polski na świecie</a:t>
            </a:r>
            <a:endParaRPr lang="pl-PL" dirty="0">
              <a:cs typeface="Calibri Light"/>
            </a:endParaRPr>
          </a:p>
        </p:txBody>
      </p:sp>
      <p:sp>
        <p:nvSpPr>
          <p:cNvPr id="3" name="Podtytuł 2"/>
          <p:cNvSpPr>
            <a:spLocks noGrp="1"/>
          </p:cNvSpPr>
          <p:nvPr>
            <p:ph type="subTitle" idx="1"/>
          </p:nvPr>
        </p:nvSpPr>
        <p:spPr>
          <a:xfrm>
            <a:off x="1064559" y="3658067"/>
            <a:ext cx="10511117" cy="3000467"/>
          </a:xfrm>
        </p:spPr>
        <p:txBody>
          <a:bodyPr vert="horz" lIns="91440" tIns="45720" rIns="91440" bIns="45720" rtlCol="0" anchor="t">
            <a:normAutofit lnSpcReduction="10000"/>
          </a:bodyPr>
          <a:lstStyle/>
          <a:p>
            <a:r>
              <a:rPr lang="pl-PL" dirty="0">
                <a:latin typeface="Times New Roman"/>
                <a:ea typeface="+mn-lt"/>
                <a:cs typeface="+mn-lt"/>
              </a:rPr>
              <a:t>Ponad 60 milionów osób na świecie mówi w języku polskim. Nie mamy co się równać do popularności z angielskim czy hiszpańskim, ale też nie mamy się czego wstydzić.  Fakt ten pokazuje jak burzliwe były dzieje Polski, że porozrzucały Polaków po całym świecie. Warto tutaj wspomnieć, że Polska nie należała do grona państw kolonialnych, dzięki czemu niektóre języki są tak popularne na świecie. Duże polskojęzyczne społeczności można znaleźć w USA, Kanadzie, Wielkiej Brytanii, Izraelu, Argentynie, Brazylii i na Białorusi.</a:t>
            </a:r>
            <a:endParaRPr lang="pl-PL">
              <a:latin typeface="Times New Roman"/>
              <a:ea typeface="+mn-lt"/>
              <a:cs typeface="Times New Roman"/>
            </a:endParaRPr>
          </a:p>
          <a:p>
            <a:br>
              <a:rPr lang="en-US" dirty="0"/>
            </a:br>
            <a:endParaRPr lang="en-US" dirty="0"/>
          </a:p>
          <a:p>
            <a:endParaRPr lang="pl-PL" sz="2800" dirty="0">
              <a:latin typeface="Times New Roman"/>
              <a:cs typeface="Calibri"/>
            </a:endParaRPr>
          </a:p>
        </p:txBody>
      </p:sp>
      <p:pic>
        <p:nvPicPr>
          <p:cNvPr id="4" name="Obraz 4" descr="Obraz zawierający stół, siedzi, małe, niebieski&#10;&#10;Opis wygenerowany automatycznie">
            <a:extLst>
              <a:ext uri="{FF2B5EF4-FFF2-40B4-BE49-F238E27FC236}">
                <a16:creationId xmlns:a16="http://schemas.microsoft.com/office/drawing/2014/main" id="{68A6F82D-B227-4ADD-95F1-51DDF5E6F945}"/>
              </a:ext>
            </a:extLst>
          </p:cNvPr>
          <p:cNvPicPr>
            <a:picLocks noChangeAspect="1"/>
          </p:cNvPicPr>
          <p:nvPr/>
        </p:nvPicPr>
        <p:blipFill>
          <a:blip r:embed="rId3"/>
          <a:stretch>
            <a:fillRect/>
          </a:stretch>
        </p:blipFill>
        <p:spPr>
          <a:xfrm rot="960000">
            <a:off x="9725760" y="1410814"/>
            <a:ext cx="2155416" cy="2145891"/>
          </a:xfrm>
          <a:prstGeom prst="rect">
            <a:avLst/>
          </a:prstGeom>
        </p:spPr>
      </p:pic>
    </p:spTree>
    <p:extLst>
      <p:ext uri="{BB962C8B-B14F-4D97-AF65-F5344CB8AC3E}">
        <p14:creationId xmlns:p14="http://schemas.microsoft.com/office/powerpoint/2010/main" val="39867242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t="-6000" b="-6000"/>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1462548" y="667621"/>
            <a:ext cx="9144000" cy="2387600"/>
          </a:xfrm>
        </p:spPr>
        <p:txBody>
          <a:bodyPr>
            <a:normAutofit fontScale="90000"/>
          </a:bodyPr>
          <a:lstStyle/>
          <a:p>
            <a:r>
              <a:rPr lang="pl-PL" b="1" noProof="1">
                <a:latin typeface="Times New Roman"/>
                <a:cs typeface="Calibri Light"/>
              </a:rPr>
              <a:t>Najpopul</a:t>
            </a:r>
            <a:r>
              <a:rPr lang="pl-PL" b="1" dirty="0">
                <a:latin typeface="Times New Roman"/>
                <a:cs typeface="Calibri Light"/>
              </a:rPr>
              <a:t>arniejsze polskie słowa używane przez polską młodzież w roku 2020</a:t>
            </a:r>
          </a:p>
        </p:txBody>
      </p:sp>
      <p:sp>
        <p:nvSpPr>
          <p:cNvPr id="4" name="pole tekstowe 3">
            <a:extLst>
              <a:ext uri="{FF2B5EF4-FFF2-40B4-BE49-F238E27FC236}">
                <a16:creationId xmlns:a16="http://schemas.microsoft.com/office/drawing/2014/main" id="{18F531CE-334B-4A62-AF3B-01E5FD07EFAA}"/>
              </a:ext>
            </a:extLst>
          </p:cNvPr>
          <p:cNvSpPr txBox="1"/>
          <p:nvPr/>
        </p:nvSpPr>
        <p:spPr>
          <a:xfrm>
            <a:off x="138393" y="3365686"/>
            <a:ext cx="2418229" cy="34932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1700" b="1" i="1" dirty="0">
                <a:latin typeface="Times New Roman"/>
                <a:cs typeface="Calibri"/>
              </a:rPr>
              <a:t>"Masno ni" - </a:t>
            </a:r>
            <a:r>
              <a:rPr lang="pl-PL" sz="1700" dirty="0">
                <a:latin typeface="Times New Roman"/>
                <a:ea typeface="+mn-lt"/>
                <a:cs typeface="+mn-lt"/>
              </a:rPr>
              <a:t>to słowo często używane przez młodzież. Ma dwa znaczenia o podobnym pozytywnym wydźwięku: „grubo” oraz „super”. </a:t>
            </a:r>
            <a:r>
              <a:rPr lang="pl-PL" sz="1700" i="1" dirty="0">
                <a:latin typeface="Times New Roman"/>
                <a:ea typeface="+mn-lt"/>
                <a:cs typeface="+mn-lt"/>
              </a:rPr>
              <a:t>Słowo to zostało zapożyczone z języka śląskiego, a rozpowszechnił je najprawdopodobniej znany polski youtuber Masny Ben.</a:t>
            </a:r>
            <a:endParaRPr lang="pl-PL" sz="1700" dirty="0">
              <a:latin typeface="Times New Roman"/>
              <a:cs typeface="Calibri"/>
            </a:endParaRPr>
          </a:p>
        </p:txBody>
      </p:sp>
      <p:sp>
        <p:nvSpPr>
          <p:cNvPr id="5" name="pole tekstowe 4">
            <a:extLst>
              <a:ext uri="{FF2B5EF4-FFF2-40B4-BE49-F238E27FC236}">
                <a16:creationId xmlns:a16="http://schemas.microsoft.com/office/drawing/2014/main" id="{FBFD5005-9F9D-4921-A0D4-BA2F6459FFE9}"/>
              </a:ext>
            </a:extLst>
          </p:cNvPr>
          <p:cNvSpPr txBox="1"/>
          <p:nvPr/>
        </p:nvSpPr>
        <p:spPr>
          <a:xfrm>
            <a:off x="3497356" y="3362885"/>
            <a:ext cx="2810435" cy="270843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1700" b="1" i="1" dirty="0">
                <a:latin typeface="Times New Roman"/>
                <a:cs typeface="Calibri"/>
              </a:rPr>
              <a:t>"XD, xD" - </a:t>
            </a:r>
            <a:r>
              <a:rPr lang="pl-PL" sz="1700" dirty="0">
                <a:latin typeface="Times New Roman"/>
                <a:cs typeface="Calibri"/>
              </a:rPr>
              <a:t>Więcej niż tysiąc słów. </a:t>
            </a:r>
            <a:r>
              <a:rPr lang="pl-PL" sz="1700" dirty="0">
                <a:latin typeface="Times New Roman"/>
                <a:ea typeface="+mn-lt"/>
                <a:cs typeface="+mn-lt"/>
              </a:rPr>
              <a:t>Geneza zwrotu „XD” jest wyjątkowa. Pochodzi on bowiem od emotikonki przedstawiającej osobę bardzo się z czegoś śmiejącą. „X” symbolizuje tutaj oczy zmrużone od śmiechu, natomiast „D” szeroko otwartą, uśmiechniętą buzię.</a:t>
            </a:r>
          </a:p>
        </p:txBody>
      </p:sp>
      <p:sp>
        <p:nvSpPr>
          <p:cNvPr id="6" name="pole tekstowe 5">
            <a:extLst>
              <a:ext uri="{FF2B5EF4-FFF2-40B4-BE49-F238E27FC236}">
                <a16:creationId xmlns:a16="http://schemas.microsoft.com/office/drawing/2014/main" id="{B9F456F4-3267-4D9A-964A-5534313D2330}"/>
              </a:ext>
            </a:extLst>
          </p:cNvPr>
          <p:cNvSpPr txBox="1"/>
          <p:nvPr/>
        </p:nvSpPr>
        <p:spPr>
          <a:xfrm>
            <a:off x="6766672" y="3427319"/>
            <a:ext cx="2743200" cy="192360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1700" b="1" i="1" dirty="0">
                <a:latin typeface="Times New Roman"/>
                <a:cs typeface="Calibri"/>
              </a:rPr>
              <a:t>"KOX"</a:t>
            </a:r>
            <a:r>
              <a:rPr lang="pl-PL" sz="1700" dirty="0">
                <a:latin typeface="Times New Roman"/>
                <a:cs typeface="Calibri"/>
              </a:rPr>
              <a:t> - </a:t>
            </a:r>
            <a:r>
              <a:rPr lang="pl-PL" sz="1700" dirty="0">
                <a:latin typeface="Times New Roman"/>
                <a:ea typeface="+mn-lt"/>
                <a:cs typeface="+mn-lt"/>
              </a:rPr>
              <a:t>Pozytywny, uniwersalny przymiotnik, może określać coś pięknego, wspaniałego, przyjemnego, pozytywnego, może być odpowiedzią na każde pytanie.</a:t>
            </a:r>
            <a:endParaRPr lang="pl-PL" sz="1700" dirty="0">
              <a:latin typeface="Times New Roman"/>
              <a:cs typeface="Calibri"/>
            </a:endParaRPr>
          </a:p>
        </p:txBody>
      </p:sp>
      <p:sp>
        <p:nvSpPr>
          <p:cNvPr id="7" name="pole tekstowe 6">
            <a:extLst>
              <a:ext uri="{FF2B5EF4-FFF2-40B4-BE49-F238E27FC236}">
                <a16:creationId xmlns:a16="http://schemas.microsoft.com/office/drawing/2014/main" id="{EF58A9ED-2168-4494-91B6-3B256B55B975}"/>
              </a:ext>
            </a:extLst>
          </p:cNvPr>
          <p:cNvSpPr txBox="1"/>
          <p:nvPr/>
        </p:nvSpPr>
        <p:spPr>
          <a:xfrm>
            <a:off x="9509312" y="3424518"/>
            <a:ext cx="2743200" cy="24468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1700" b="1" dirty="0">
                <a:latin typeface="Times New Roman"/>
                <a:cs typeface="Calibri"/>
              </a:rPr>
              <a:t>"</a:t>
            </a:r>
            <a:r>
              <a:rPr lang="pl-PL" sz="1700" b="1" noProof="1">
                <a:latin typeface="Times New Roman"/>
                <a:cs typeface="Calibri"/>
              </a:rPr>
              <a:t>PogChamp</a:t>
            </a:r>
            <a:r>
              <a:rPr lang="pl-PL" sz="1700" b="1" dirty="0">
                <a:latin typeface="Times New Roman"/>
                <a:cs typeface="Calibri"/>
              </a:rPr>
              <a:t>" czyt. Pogczamp - </a:t>
            </a:r>
            <a:r>
              <a:rPr lang="pl-PL" sz="1700" dirty="0">
                <a:latin typeface="Times New Roman"/>
                <a:ea typeface="+mn-lt"/>
                <a:cs typeface="+mn-lt"/>
              </a:rPr>
              <a:t>określenie wywodzące się z czatów streamów na platformie Twitch.tv. Zwykle używane jest w kontekście gier online, wyraża niedowierzanie lub podekscytowanie jakąś sytuacją.</a:t>
            </a:r>
            <a:endParaRPr lang="pl-PL" sz="1700" b="1" dirty="0">
              <a:latin typeface="Times New Roman"/>
              <a:cs typeface="Calibri"/>
            </a:endParaRPr>
          </a:p>
        </p:txBody>
      </p:sp>
    </p:spTree>
    <p:extLst>
      <p:ext uri="{BB962C8B-B14F-4D97-AF65-F5344CB8AC3E}">
        <p14:creationId xmlns:p14="http://schemas.microsoft.com/office/powerpoint/2010/main" val="22501100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t="-6000" b="-6000"/>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2769627"/>
            <a:ext cx="9054353" cy="1222188"/>
          </a:xfrm>
        </p:spPr>
        <p:txBody>
          <a:bodyPr>
            <a:normAutofit/>
          </a:bodyPr>
          <a:lstStyle/>
          <a:p>
            <a:r>
              <a:rPr lang="pl-PL" sz="8000" b="1" i="1" dirty="0">
                <a:latin typeface="Times New Roman"/>
                <a:cs typeface="Calibri Light"/>
              </a:rPr>
              <a:t>Dziękuję za uwagę</a:t>
            </a:r>
            <a:endParaRPr lang="pl-PL" sz="8000">
              <a:cs typeface="Calibri Light"/>
            </a:endParaRPr>
          </a:p>
        </p:txBody>
      </p:sp>
    </p:spTree>
    <p:extLst>
      <p:ext uri="{BB962C8B-B14F-4D97-AF65-F5344CB8AC3E}">
        <p14:creationId xmlns:p14="http://schemas.microsoft.com/office/powerpoint/2010/main" val="38581267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Panoramiczny</PresentationFormat>
  <Paragraphs>0</Paragraphs>
  <Slides>6</Slides>
  <Notes>0</Notes>
  <HiddenSlides>0</HiddenSlides>
  <MMClips>0</MMClips>
  <ScaleCrop>false</ScaleCrop>
  <HeadingPairs>
    <vt:vector size="4" baseType="variant">
      <vt:variant>
        <vt:lpstr>Motyw</vt:lpstr>
      </vt:variant>
      <vt:variant>
        <vt:i4>1</vt:i4>
      </vt:variant>
      <vt:variant>
        <vt:lpstr>Tytuły slajdów</vt:lpstr>
      </vt:variant>
      <vt:variant>
        <vt:i4>6</vt:i4>
      </vt:variant>
    </vt:vector>
  </HeadingPairs>
  <TitlesOfParts>
    <vt:vector size="7" baseType="lpstr">
      <vt:lpstr>Office Theme</vt:lpstr>
      <vt:lpstr>Międzynarodowy Dzień </vt:lpstr>
      <vt:lpstr>Historia języka polskiego</vt:lpstr>
      <vt:lpstr>Najczęstsze błędy językowe popełniane przez Polaków </vt:lpstr>
      <vt:lpstr>Język polski na świecie</vt:lpstr>
      <vt:lpstr>Najpopularniejsze polskie słowa używane przez polską młodzież w roku 2020</vt:lpstr>
      <vt:lpstr>Dziękuję za uwagę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
  <cp:revision>393</cp:revision>
  <dcterms:created xsi:type="dcterms:W3CDTF">2021-02-02T08:55:21Z</dcterms:created>
  <dcterms:modified xsi:type="dcterms:W3CDTF">2021-02-19T16:05:59Z</dcterms:modified>
</cp:coreProperties>
</file>